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4"/>
  </p:notesMasterIdLst>
  <p:handoutMasterIdLst>
    <p:handoutMasterId r:id="rId15"/>
  </p:handoutMasterIdLst>
  <p:sldIdLst>
    <p:sldId id="314" r:id="rId5"/>
    <p:sldId id="315" r:id="rId6"/>
    <p:sldId id="325" r:id="rId7"/>
    <p:sldId id="318" r:id="rId8"/>
    <p:sldId id="316" r:id="rId9"/>
    <p:sldId id="317" r:id="rId10"/>
    <p:sldId id="319" r:id="rId11"/>
    <p:sldId id="322" r:id="rId12"/>
    <p:sldId id="30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9EF4C-D978-8343-7B47-A769B32D3A12}" v="58" dt="2024-11-23T20:27:53.019"/>
    <p1510:client id="{29BD4B6B-6C78-286C-0AB7-7E2BC1E20CF1}" v="276" dt="2024-11-23T20:47:43.346"/>
    <p1510:client id="{50BFAE84-B010-D512-5A05-5BE92419EE4E}" v="1924" dt="2024-11-25T07:06:18.5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11/24/2024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a:p>
        </p:txBody>
      </p:sp>
    </p:spTree>
    <p:extLst>
      <p:ext uri="{BB962C8B-B14F-4D97-AF65-F5344CB8AC3E}">
        <p14:creationId xmlns:p14="http://schemas.microsoft.com/office/powerpoint/2010/main" val="2261767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a:p>
        </p:txBody>
      </p:sp>
    </p:spTree>
    <p:extLst>
      <p:ext uri="{BB962C8B-B14F-4D97-AF65-F5344CB8AC3E}">
        <p14:creationId xmlns:p14="http://schemas.microsoft.com/office/powerpoint/2010/main" val="352855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a:p>
        </p:txBody>
      </p:sp>
    </p:spTree>
    <p:extLst>
      <p:ext uri="{BB962C8B-B14F-4D97-AF65-F5344CB8AC3E}">
        <p14:creationId xmlns:p14="http://schemas.microsoft.com/office/powerpoint/2010/main" val="3336033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a:p>
        </p:txBody>
      </p:sp>
    </p:spTree>
    <p:extLst>
      <p:ext uri="{BB962C8B-B14F-4D97-AF65-F5344CB8AC3E}">
        <p14:creationId xmlns:p14="http://schemas.microsoft.com/office/powerpoint/2010/main" val="348647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258656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a:p>
        </p:txBody>
      </p:sp>
    </p:spTree>
    <p:extLst>
      <p:ext uri="{BB962C8B-B14F-4D97-AF65-F5344CB8AC3E}">
        <p14:creationId xmlns:p14="http://schemas.microsoft.com/office/powerpoint/2010/main" val="2429966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haran0276/WILDCHAT"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mailto:giri.sha@northeastern.edu" TargetMode="External"/><Relationship Id="rId5" Type="http://schemas.openxmlformats.org/officeDocument/2006/relationships/hyperlink" Target="mailto:&#8195;leung.jaso@northeastern.edu" TargetMode="Externa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128055" y="2320600"/>
            <a:ext cx="6734979" cy="3200400"/>
          </a:xfrm>
        </p:spPr>
        <p:txBody>
          <a:bodyPr>
            <a:normAutofit fontScale="90000"/>
          </a:bodyPr>
          <a:lstStyle/>
          <a:p>
            <a:r>
              <a:rPr lang="en-US" dirty="0"/>
              <a:t>Surveying 1 million diverse </a:t>
            </a:r>
            <a:r>
              <a:rPr lang="en-US" dirty="0" err="1"/>
              <a:t>Wildchat</a:t>
            </a:r>
            <a:r>
              <a:rPr lang="en-US" dirty="0"/>
              <a:t> conversations: </a:t>
            </a:r>
            <a:r>
              <a:rPr lang="en-US" dirty="0">
                <a:ea typeface="+mj-lt"/>
                <a:cs typeface="+mj-lt"/>
              </a:rPr>
              <a:t>In the Wild use cases of ChatGPT</a:t>
            </a:r>
          </a:p>
        </p:txBody>
      </p:sp>
      <p:sp>
        <p:nvSpPr>
          <p:cNvPr id="5" name="Content Placeholder 3">
            <a:extLst>
              <a:ext uri="{FF2B5EF4-FFF2-40B4-BE49-F238E27FC236}">
                <a16:creationId xmlns:a16="http://schemas.microsoft.com/office/drawing/2014/main" id="{12B73609-79EF-9F69-D327-C4BFC7B4194F}"/>
              </a:ext>
            </a:extLst>
          </p:cNvPr>
          <p:cNvSpPr txBox="1">
            <a:spLocks/>
          </p:cNvSpPr>
          <p:nvPr/>
        </p:nvSpPr>
        <p:spPr>
          <a:xfrm>
            <a:off x="5136291" y="5738341"/>
            <a:ext cx="5778844" cy="99742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bg1"/>
                </a:solidFill>
              </a:rPr>
              <a:t> By Jason Leung and Sharan Giri</a:t>
            </a:r>
          </a:p>
        </p:txBody>
      </p:sp>
    </p:spTree>
    <p:extLst>
      <p:ext uri="{BB962C8B-B14F-4D97-AF65-F5344CB8AC3E}">
        <p14:creationId xmlns:p14="http://schemas.microsoft.com/office/powerpoint/2010/main" val="294539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2376868"/>
          </a:xfrm>
        </p:spPr>
        <p:txBody>
          <a:bodyPr/>
          <a:lstStyle/>
          <a:p>
            <a:r>
              <a:rPr lang="en-US"/>
              <a:t>About us</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2844800"/>
            <a:ext cx="5181600" cy="3128963"/>
          </a:xfrm>
        </p:spPr>
        <p:txBody>
          <a:bodyPr vert="horz" lIns="91440" tIns="45720" rIns="91440" bIns="45720" rtlCol="0" anchor="t">
            <a:normAutofit/>
          </a:bodyPr>
          <a:lstStyle/>
          <a:p>
            <a:r>
              <a:rPr lang="en-US" dirty="0"/>
              <a:t>Jason Leung and Sharan Giri – both 1st year Master's of Data Science students interested in ChatGPT and Natural Language Processing (NLP) but with little to no experience in Big Data and especially implementing Machine Learning and NLP</a:t>
            </a:r>
          </a:p>
          <a:p>
            <a:endParaRPr lang="en-US"/>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a:xfrm>
            <a:off x="532248" y="193180"/>
            <a:ext cx="10354052" cy="1209765"/>
          </a:xfrm>
        </p:spPr>
        <p:txBody>
          <a:bodyPr/>
          <a:lstStyle/>
          <a:p>
            <a:r>
              <a:rPr lang="en-US" sz="4000" dirty="0"/>
              <a:t>What is the </a:t>
            </a:r>
            <a:r>
              <a:rPr lang="en-US" sz="4000" dirty="0" err="1"/>
              <a:t>Wildchat</a:t>
            </a:r>
            <a:r>
              <a:rPr lang="en-US" sz="4000" dirty="0"/>
              <a:t> Dataset?</a:t>
            </a:r>
          </a:p>
        </p:txBody>
      </p:sp>
      <p:graphicFrame>
        <p:nvGraphicFramePr>
          <p:cNvPr id="5" name="Table 9">
            <a:extLst>
              <a:ext uri="{FF2B5EF4-FFF2-40B4-BE49-F238E27FC236}">
                <a16:creationId xmlns:a16="http://schemas.microsoft.com/office/drawing/2014/main" id="{B782709C-FC0C-E355-9C94-A8EE025BAC7B}"/>
              </a:ext>
            </a:extLst>
          </p:cNvPr>
          <p:cNvGraphicFramePr>
            <a:graphicFrameLocks noGrp="1"/>
          </p:cNvGraphicFramePr>
          <p:nvPr>
            <p:ph type="tbl" sz="quarter" idx="10"/>
            <p:extLst>
              <p:ext uri="{D42A27DB-BD31-4B8C-83A1-F6EECF244321}">
                <p14:modId xmlns:p14="http://schemas.microsoft.com/office/powerpoint/2010/main" val="653881340"/>
              </p:ext>
            </p:extLst>
          </p:nvPr>
        </p:nvGraphicFramePr>
        <p:xfrm>
          <a:off x="535459" y="1554891"/>
          <a:ext cx="10749812" cy="5120112"/>
        </p:xfrm>
        <a:graphic>
          <a:graphicData uri="http://schemas.openxmlformats.org/drawingml/2006/table">
            <a:tbl>
              <a:tblPr firstRow="1" bandRow="1">
                <a:tableStyleId>{5C22544A-7EE6-4342-B048-85BDC9FD1C3A}</a:tableStyleId>
              </a:tblPr>
              <a:tblGrid>
                <a:gridCol w="3365048">
                  <a:extLst>
                    <a:ext uri="{9D8B030D-6E8A-4147-A177-3AD203B41FA5}">
                      <a16:colId xmlns:a16="http://schemas.microsoft.com/office/drawing/2014/main" val="3446012419"/>
                    </a:ext>
                  </a:extLst>
                </a:gridCol>
                <a:gridCol w="2484782">
                  <a:extLst>
                    <a:ext uri="{9D8B030D-6E8A-4147-A177-3AD203B41FA5}">
                      <a16:colId xmlns:a16="http://schemas.microsoft.com/office/drawing/2014/main" val="4052646397"/>
                    </a:ext>
                  </a:extLst>
                </a:gridCol>
                <a:gridCol w="2126470">
                  <a:extLst>
                    <a:ext uri="{9D8B030D-6E8A-4147-A177-3AD203B41FA5}">
                      <a16:colId xmlns:a16="http://schemas.microsoft.com/office/drawing/2014/main" val="1935352797"/>
                    </a:ext>
                  </a:extLst>
                </a:gridCol>
                <a:gridCol w="2773512">
                  <a:extLst>
                    <a:ext uri="{9D8B030D-6E8A-4147-A177-3AD203B41FA5}">
                      <a16:colId xmlns:a16="http://schemas.microsoft.com/office/drawing/2014/main" val="1218263486"/>
                    </a:ext>
                  </a:extLst>
                </a:gridCol>
              </a:tblGrid>
              <a:tr h="616380">
                <a:tc>
                  <a:txBody>
                    <a:bodyPr/>
                    <a:lstStyle/>
                    <a:p>
                      <a:pPr algn="l" fontAlgn="b"/>
                      <a:endParaRPr lang="en-US" sz="1800" b="0" i="0" u="none" strike="noStrike">
                        <a:solidFill>
                          <a:schemeClr val="tx1"/>
                        </a:solidFill>
                        <a:effectLst/>
                        <a:latin typeface="+mn-lt"/>
                      </a:endParaRPr>
                    </a:p>
                  </a:txBody>
                  <a:tcPr marL="288000" anchor="ctr"/>
                </a:tc>
                <a:tc>
                  <a:txBody>
                    <a:bodyPr/>
                    <a:lstStyle/>
                    <a:p>
                      <a:pPr algn="l" fontAlgn="b"/>
                      <a:r>
                        <a:rPr lang="en-US" sz="1800" b="1" u="none" strike="noStrike" dirty="0">
                          <a:solidFill>
                            <a:schemeClr val="tx1"/>
                          </a:solidFill>
                          <a:effectLst/>
                        </a:rPr>
                        <a:t>Full Toxic Dataset</a:t>
                      </a:r>
                    </a:p>
                  </a:txBody>
                  <a:tcPr anchor="ctr"/>
                </a:tc>
                <a:tc>
                  <a:txBody>
                    <a:bodyPr/>
                    <a:lstStyle/>
                    <a:p>
                      <a:pPr lvl="0" algn="l">
                        <a:buNone/>
                      </a:pPr>
                      <a:r>
                        <a:rPr lang="en-US" sz="1800" b="1" i="0" u="none" strike="noStrike" noProof="0" dirty="0">
                          <a:solidFill>
                            <a:schemeClr val="tx1"/>
                          </a:solidFill>
                          <a:effectLst/>
                          <a:latin typeface="Tenorite"/>
                        </a:rPr>
                        <a:t>Non-toxic </a:t>
                      </a:r>
                      <a:endParaRPr lang="en-US" dirty="0"/>
                    </a:p>
                  </a:txBody>
                  <a:tcPr anchor="ctr"/>
                </a:tc>
                <a:tc>
                  <a:txBody>
                    <a:bodyPr/>
                    <a:lstStyle/>
                    <a:p>
                      <a:pPr lvl="0" algn="l">
                        <a:buNone/>
                      </a:pPr>
                      <a:r>
                        <a:rPr lang="en-US" sz="1800" b="1" i="0" u="none" strike="noStrike" noProof="0" dirty="0">
                          <a:solidFill>
                            <a:schemeClr val="tx1"/>
                          </a:solidFill>
                          <a:effectLst/>
                          <a:latin typeface="Tenorite"/>
                        </a:rPr>
                        <a:t>Non-toxic + </a:t>
                      </a:r>
                      <a:r>
                        <a:rPr lang="en-US" sz="1800" b="1" u="none" strike="noStrike" dirty="0">
                          <a:solidFill>
                            <a:schemeClr val="tx1"/>
                          </a:solidFill>
                          <a:effectLst/>
                        </a:rPr>
                        <a:t>English Only</a:t>
                      </a:r>
                      <a:endParaRPr lang="en-US" sz="1800" b="1" i="0" u="none" strike="noStrike" dirty="0">
                        <a:solidFill>
                          <a:schemeClr val="tx1"/>
                        </a:solidFill>
                        <a:effectLst/>
                        <a:latin typeface="+mn-lt"/>
                      </a:endParaRPr>
                    </a:p>
                  </a:txBody>
                  <a:tcPr anchor="ctr"/>
                </a:tc>
                <a:extLst>
                  <a:ext uri="{0D108BD9-81ED-4DB2-BD59-A6C34878D82A}">
                    <a16:rowId xmlns:a16="http://schemas.microsoft.com/office/drawing/2014/main" val="4140773105"/>
                  </a:ext>
                </a:extLst>
              </a:tr>
              <a:tr h="616380">
                <a:tc>
                  <a:txBody>
                    <a:bodyPr/>
                    <a:lstStyle/>
                    <a:p>
                      <a:pPr algn="l" fontAlgn="b"/>
                      <a:r>
                        <a:rPr lang="en-US" sz="1800" b="0" u="none" strike="noStrike" dirty="0">
                          <a:solidFill>
                            <a:schemeClr val="tx1"/>
                          </a:solidFill>
                          <a:effectLst/>
                        </a:rPr>
                        <a:t>Total Turns of Conversations</a:t>
                      </a:r>
                      <a:endParaRPr lang="en-US" sz="1800" b="0" i="0" u="none" strike="noStrike" dirty="0">
                        <a:solidFill>
                          <a:schemeClr val="tx1"/>
                        </a:solidFill>
                        <a:effectLst/>
                        <a:latin typeface="+mn-lt"/>
                      </a:endParaRPr>
                    </a:p>
                  </a:txBody>
                  <a:tcPr marL="288000" anchor="ctr"/>
                </a:tc>
                <a:tc>
                  <a:txBody>
                    <a:bodyPr/>
                    <a:lstStyle/>
                    <a:p>
                      <a:pPr algn="l" fontAlgn="b"/>
                      <a:r>
                        <a:rPr lang="en-US" sz="1800" b="0" i="0" u="none" strike="noStrike" dirty="0">
                          <a:solidFill>
                            <a:schemeClr val="tx1"/>
                          </a:solidFill>
                          <a:effectLst/>
                          <a:latin typeface="+mn-lt"/>
                        </a:rPr>
                        <a:t>2+ million</a:t>
                      </a:r>
                    </a:p>
                  </a:txBody>
                  <a:tcPr anchor="ctr"/>
                </a:tc>
                <a:tc>
                  <a:txBody>
                    <a:bodyPr/>
                    <a:lstStyle/>
                    <a:p>
                      <a:pPr lvl="0" algn="l">
                        <a:buNone/>
                      </a:pPr>
                      <a:r>
                        <a:rPr lang="en-US" sz="1800" b="0" i="0" u="none" strike="noStrike" noProof="0" dirty="0">
                          <a:solidFill>
                            <a:schemeClr val="tx1"/>
                          </a:solidFill>
                          <a:effectLst/>
                        </a:rPr>
                        <a:t>2+ million</a:t>
                      </a:r>
                      <a:endParaRPr lang="en-US" dirty="0"/>
                    </a:p>
                  </a:txBody>
                  <a:tcPr anchor="ctr"/>
                </a:tc>
                <a:tc>
                  <a:txBody>
                    <a:bodyPr/>
                    <a:lstStyle/>
                    <a:p>
                      <a:pPr algn="l" fontAlgn="b"/>
                      <a:r>
                        <a:rPr lang="en-US" sz="1800" b="0" i="0" u="none" strike="noStrike" dirty="0">
                          <a:solidFill>
                            <a:schemeClr val="tx1"/>
                          </a:solidFill>
                          <a:effectLst/>
                          <a:latin typeface="+mn-lt"/>
                        </a:rPr>
                        <a:t>1+ million</a:t>
                      </a:r>
                    </a:p>
                  </a:txBody>
                  <a:tcPr anchor="ctr"/>
                </a:tc>
                <a:extLst>
                  <a:ext uri="{0D108BD9-81ED-4DB2-BD59-A6C34878D82A}">
                    <a16:rowId xmlns:a16="http://schemas.microsoft.com/office/drawing/2014/main" val="4142911372"/>
                  </a:ext>
                </a:extLst>
              </a:tr>
              <a:tr h="616380">
                <a:tc>
                  <a:txBody>
                    <a:bodyPr/>
                    <a:lstStyle/>
                    <a:p>
                      <a:pPr lvl="0" algn="l">
                        <a:buNone/>
                      </a:pPr>
                      <a:r>
                        <a:rPr lang="en-US" sz="1800" b="0" u="none" strike="noStrike" dirty="0">
                          <a:solidFill>
                            <a:schemeClr val="tx1"/>
                          </a:solidFill>
                          <a:effectLst/>
                        </a:rPr>
                        <a:t>Number of Conversations</a:t>
                      </a:r>
                    </a:p>
                  </a:txBody>
                  <a:tcPr marL="288000" anchor="ctr"/>
                </a:tc>
                <a:tc>
                  <a:txBody>
                    <a:bodyPr/>
                    <a:lstStyle/>
                    <a:p>
                      <a:pPr lvl="0" algn="l">
                        <a:buNone/>
                      </a:pPr>
                      <a:r>
                        <a:rPr lang="en-US" sz="1800" b="0" u="none" strike="noStrike" dirty="0">
                          <a:solidFill>
                            <a:schemeClr val="tx1"/>
                          </a:solidFill>
                          <a:effectLst/>
                        </a:rPr>
                        <a:t>1+ million</a:t>
                      </a:r>
                      <a:endParaRPr lang="en-US" sz="1800" b="0" i="0" u="none" strike="noStrike" dirty="0">
                        <a:solidFill>
                          <a:schemeClr val="tx1"/>
                        </a:solidFill>
                        <a:effectLst/>
                        <a:latin typeface="+mn-lt"/>
                      </a:endParaRPr>
                    </a:p>
                  </a:txBody>
                  <a:tcPr anchor="ctr"/>
                </a:tc>
                <a:tc>
                  <a:txBody>
                    <a:bodyPr/>
                    <a:lstStyle/>
                    <a:p>
                      <a:pPr lvl="0" algn="l">
                        <a:buNone/>
                      </a:pPr>
                      <a:r>
                        <a:rPr lang="en-US" sz="1800" b="0" u="none" strike="noStrike" dirty="0">
                          <a:solidFill>
                            <a:schemeClr val="tx1"/>
                          </a:solidFill>
                          <a:effectLst/>
                        </a:rPr>
                        <a:t>800,000+</a:t>
                      </a:r>
                      <a:endParaRPr lang="en-US" sz="1800" b="0" i="0" u="none" strike="noStrike" dirty="0">
                        <a:solidFill>
                          <a:schemeClr val="tx1"/>
                        </a:solidFill>
                        <a:effectLst/>
                        <a:latin typeface="+mn-lt"/>
                      </a:endParaRPr>
                    </a:p>
                  </a:txBody>
                  <a:tcPr anchor="ctr"/>
                </a:tc>
                <a:tc>
                  <a:txBody>
                    <a:bodyPr/>
                    <a:lstStyle/>
                    <a:p>
                      <a:pPr lvl="0" algn="l">
                        <a:buNone/>
                      </a:pPr>
                      <a:r>
                        <a:rPr lang="en-US" sz="1800" b="0" u="none" strike="noStrike" dirty="0">
                          <a:solidFill>
                            <a:schemeClr val="tx1"/>
                          </a:solidFill>
                          <a:effectLst/>
                        </a:rPr>
                        <a:t>500,000+</a:t>
                      </a:r>
                      <a:endParaRPr lang="en-US" sz="1800" b="0" i="0" u="none" strike="noStrike" dirty="0">
                        <a:solidFill>
                          <a:schemeClr val="tx1"/>
                        </a:solidFill>
                        <a:effectLst/>
                        <a:latin typeface="+mn-lt"/>
                      </a:endParaRPr>
                    </a:p>
                  </a:txBody>
                  <a:tcPr anchor="ctr"/>
                </a:tc>
                <a:extLst>
                  <a:ext uri="{0D108BD9-81ED-4DB2-BD59-A6C34878D82A}">
                    <a16:rowId xmlns:a16="http://schemas.microsoft.com/office/drawing/2014/main" val="1543393929"/>
                  </a:ext>
                </a:extLst>
              </a:tr>
              <a:tr h="616380">
                <a:tc>
                  <a:txBody>
                    <a:bodyPr/>
                    <a:lstStyle/>
                    <a:p>
                      <a:pPr lvl="1" algn="l">
                        <a:lnSpc>
                          <a:spcPct val="100000"/>
                        </a:lnSpc>
                        <a:spcBef>
                          <a:spcPts val="0"/>
                        </a:spcBef>
                        <a:spcAft>
                          <a:spcPts val="0"/>
                        </a:spcAft>
                        <a:buNone/>
                      </a:pPr>
                      <a:r>
                        <a:rPr lang="en-US" sz="1800" b="0" i="0" u="none" strike="noStrike" noProof="0" dirty="0">
                          <a:solidFill>
                            <a:schemeClr val="tx1"/>
                          </a:solidFill>
                          <a:effectLst/>
                          <a:latin typeface="Tenorite"/>
                        </a:rPr>
                        <a:t>File Size (in Gigabytes)</a:t>
                      </a:r>
                      <a:endParaRPr lang="en-US" sz="1800" b="0" i="0" u="none" strike="noStrike" noProof="0" dirty="0">
                        <a:solidFill>
                          <a:srgbClr val="000000"/>
                        </a:solidFill>
                        <a:effectLst/>
                        <a:latin typeface="Tenorite"/>
                      </a:endParaRPr>
                    </a:p>
                  </a:txBody>
                  <a:tcPr marL="288000" anchor="ctr"/>
                </a:tc>
                <a:tc>
                  <a:txBody>
                    <a:bodyPr/>
                    <a:lstStyle/>
                    <a:p>
                      <a:pPr lvl="0" algn="l">
                        <a:buNone/>
                      </a:pPr>
                      <a:r>
                        <a:rPr lang="en-US" sz="1800" b="0" u="none" strike="noStrike" dirty="0">
                          <a:solidFill>
                            <a:schemeClr val="tx1"/>
                          </a:solidFill>
                          <a:effectLst/>
                        </a:rPr>
                        <a:t>5 GB</a:t>
                      </a:r>
                      <a:endParaRPr lang="en-US" sz="1800" b="0" i="0" u="none" strike="noStrike" dirty="0">
                        <a:solidFill>
                          <a:schemeClr val="tx1"/>
                        </a:solidFill>
                        <a:effectLst/>
                        <a:latin typeface="+mn-lt"/>
                      </a:endParaRPr>
                    </a:p>
                  </a:txBody>
                  <a:tcPr anchor="ctr"/>
                </a:tc>
                <a:tc>
                  <a:txBody>
                    <a:bodyPr/>
                    <a:lstStyle/>
                    <a:p>
                      <a:pPr lvl="0" algn="l">
                        <a:buNone/>
                      </a:pPr>
                      <a:r>
                        <a:rPr lang="en-US" sz="1800" b="0" u="none" strike="noStrike" dirty="0">
                          <a:solidFill>
                            <a:schemeClr val="tx1"/>
                          </a:solidFill>
                          <a:effectLst/>
                        </a:rPr>
                        <a:t>3.3 GB</a:t>
                      </a:r>
                    </a:p>
                  </a:txBody>
                  <a:tcPr anchor="ctr"/>
                </a:tc>
                <a:tc>
                  <a:txBody>
                    <a:bodyPr/>
                    <a:lstStyle/>
                    <a:p>
                      <a:pPr lvl="0" algn="l">
                        <a:buNone/>
                      </a:pPr>
                      <a:r>
                        <a:rPr lang="en-US" sz="1800" b="0" u="none" strike="noStrike" dirty="0">
                          <a:solidFill>
                            <a:schemeClr val="tx1"/>
                          </a:solidFill>
                          <a:effectLst/>
                        </a:rPr>
                        <a:t>2+ GB</a:t>
                      </a:r>
                      <a:endParaRPr lang="en-US" sz="1800" b="0" i="0" u="none" strike="noStrike" dirty="0">
                        <a:solidFill>
                          <a:schemeClr val="tx1"/>
                        </a:solidFill>
                        <a:effectLst/>
                        <a:latin typeface="+mn-lt"/>
                      </a:endParaRPr>
                    </a:p>
                  </a:txBody>
                  <a:tcPr anchor="ctr"/>
                </a:tc>
                <a:extLst>
                  <a:ext uri="{0D108BD9-81ED-4DB2-BD59-A6C34878D82A}">
                    <a16:rowId xmlns:a16="http://schemas.microsoft.com/office/drawing/2014/main" val="255711469"/>
                  </a:ext>
                </a:extLst>
              </a:tr>
              <a:tr h="1007256">
                <a:tc>
                  <a:txBody>
                    <a:bodyPr/>
                    <a:lstStyle/>
                    <a:p>
                      <a:pPr lvl="1" algn="l">
                        <a:buNone/>
                      </a:pPr>
                      <a:r>
                        <a:rPr lang="en-US" sz="1800" b="0" u="none" strike="noStrike" dirty="0">
                          <a:solidFill>
                            <a:schemeClr val="tx1"/>
                          </a:solidFill>
                          <a:effectLst/>
                        </a:rPr>
                        <a:t>OpenAI Moderation</a:t>
                      </a:r>
                      <a:endParaRPr lang="en-US" sz="1800" b="0" i="0" u="none" strike="noStrike" dirty="0">
                        <a:solidFill>
                          <a:schemeClr val="tx1"/>
                        </a:solidFill>
                        <a:effectLst/>
                        <a:latin typeface="+mn-lt"/>
                      </a:endParaRPr>
                    </a:p>
                  </a:txBody>
                  <a:tcPr marL="288000" anchor="ctr"/>
                </a:tc>
                <a:tc>
                  <a:txBody>
                    <a:bodyPr/>
                    <a:lstStyle/>
                    <a:p>
                      <a:pPr lvl="0" algn="l">
                        <a:buNone/>
                      </a:pPr>
                      <a:r>
                        <a:rPr lang="en-US" sz="1800" b="0" u="none" strike="noStrike" dirty="0">
                          <a:solidFill>
                            <a:schemeClr val="tx1"/>
                          </a:solidFill>
                          <a:effectLst/>
                        </a:rPr>
                        <a:t>Hate/violence/ sexual/self-harm/ obscene</a:t>
                      </a:r>
                      <a:endParaRPr lang="en-US" sz="1800" b="0" i="0" u="none" strike="noStrike" dirty="0">
                        <a:solidFill>
                          <a:schemeClr val="tx1"/>
                        </a:solidFill>
                        <a:effectLst/>
                        <a:latin typeface="+mn-lt"/>
                      </a:endParaRPr>
                    </a:p>
                  </a:txBody>
                  <a:tcPr anchor="ctr"/>
                </a:tc>
                <a:tc>
                  <a:txBody>
                    <a:bodyPr/>
                    <a:lstStyle/>
                    <a:p>
                      <a:pPr lvl="0" algn="l">
                        <a:buNone/>
                      </a:pPr>
                      <a:r>
                        <a:rPr lang="en-US" sz="1800" b="0" u="none" strike="noStrike" dirty="0">
                          <a:solidFill>
                            <a:schemeClr val="tx1"/>
                          </a:solidFill>
                          <a:effectLst/>
                        </a:rPr>
                        <a:t>(PI) Personal Identifying Info</a:t>
                      </a:r>
                      <a:endParaRPr lang="en-US" sz="1800" b="0" i="0" u="none" strike="noStrike" dirty="0">
                        <a:solidFill>
                          <a:schemeClr val="tx1"/>
                        </a:solidFill>
                        <a:effectLst/>
                        <a:latin typeface="+mn-lt"/>
                      </a:endParaRPr>
                    </a:p>
                  </a:txBody>
                  <a:tcPr anchor="ctr"/>
                </a:tc>
                <a:tc>
                  <a:txBody>
                    <a:bodyPr/>
                    <a:lstStyle/>
                    <a:p>
                      <a:pPr lvl="0" algn="l">
                        <a:buNone/>
                      </a:pPr>
                      <a:endParaRPr lang="en-US" sz="1800" b="0" u="none" strike="noStrike" dirty="0">
                        <a:solidFill>
                          <a:schemeClr val="tx1"/>
                        </a:solidFill>
                        <a:effectLst/>
                      </a:endParaRPr>
                    </a:p>
                  </a:txBody>
                  <a:tcPr anchor="ctr"/>
                </a:tc>
                <a:extLst>
                  <a:ext uri="{0D108BD9-81ED-4DB2-BD59-A6C34878D82A}">
                    <a16:rowId xmlns:a16="http://schemas.microsoft.com/office/drawing/2014/main" val="1498944196"/>
                  </a:ext>
                </a:extLst>
              </a:tr>
              <a:tr h="1007256">
                <a:tc>
                  <a:txBody>
                    <a:bodyPr/>
                    <a:lstStyle/>
                    <a:p>
                      <a:pPr lvl="1" algn="l">
                        <a:buNone/>
                      </a:pPr>
                      <a:r>
                        <a:rPr lang="en-US" sz="1800" b="0" u="none" strike="noStrike" dirty="0">
                          <a:solidFill>
                            <a:schemeClr val="tx1"/>
                          </a:solidFill>
                          <a:effectLst/>
                        </a:rPr>
                        <a:t>Core Data Fields</a:t>
                      </a:r>
                    </a:p>
                  </a:txBody>
                  <a:tcPr marL="288000" anchor="ctr"/>
                </a:tc>
                <a:tc>
                  <a:txBody>
                    <a:bodyPr/>
                    <a:lstStyle/>
                    <a:p>
                      <a:pPr lvl="0" algn="l">
                        <a:buNone/>
                      </a:pPr>
                      <a:r>
                        <a:rPr lang="en-US" sz="1800" b="0" u="none" strike="noStrike" dirty="0">
                          <a:solidFill>
                            <a:schemeClr val="tx1"/>
                          </a:solidFill>
                          <a:effectLst/>
                        </a:rPr>
                        <a:t>Location, Conversation, Toxic, </a:t>
                      </a:r>
                      <a:endParaRPr lang="en-US" sz="1800" b="0" u="none" strike="noStrike" dirty="0" err="1">
                        <a:solidFill>
                          <a:schemeClr val="tx1"/>
                        </a:solidFill>
                        <a:effectLst/>
                      </a:endParaRPr>
                    </a:p>
                  </a:txBody>
                  <a:tcPr anchor="ctr"/>
                </a:tc>
                <a:tc>
                  <a:txBody>
                    <a:bodyPr/>
                    <a:lstStyle/>
                    <a:p>
                      <a:pPr lvl="0" algn="l">
                        <a:buNone/>
                      </a:pPr>
                      <a:r>
                        <a:rPr lang="en-US" sz="1800" b="0" u="none" strike="noStrike" dirty="0">
                          <a:solidFill>
                            <a:schemeClr val="tx1"/>
                          </a:solidFill>
                          <a:effectLst/>
                        </a:rPr>
                        <a:t>Redacted (of PI), Primary Language</a:t>
                      </a:r>
                    </a:p>
                  </a:txBody>
                  <a:tcPr anchor="ctr"/>
                </a:tc>
                <a:tc>
                  <a:txBody>
                    <a:bodyPr/>
                    <a:lstStyle/>
                    <a:p>
                      <a:pPr lvl="0" algn="l">
                        <a:buNone/>
                      </a:pPr>
                      <a:endParaRPr lang="en-US" sz="1800" b="0" u="none" strike="noStrike" dirty="0">
                        <a:solidFill>
                          <a:schemeClr val="tx1"/>
                        </a:solidFill>
                        <a:effectLst/>
                      </a:endParaRPr>
                    </a:p>
                  </a:txBody>
                  <a:tcPr anchor="ctr"/>
                </a:tc>
                <a:extLst>
                  <a:ext uri="{0D108BD9-81ED-4DB2-BD59-A6C34878D82A}">
                    <a16:rowId xmlns:a16="http://schemas.microsoft.com/office/drawing/2014/main" val="2561606819"/>
                  </a:ext>
                </a:extLst>
              </a:tr>
              <a:tr h="616380">
                <a:tc>
                  <a:txBody>
                    <a:bodyPr/>
                    <a:lstStyle/>
                    <a:p>
                      <a:pPr lvl="1" algn="l">
                        <a:buNone/>
                      </a:pPr>
                      <a:r>
                        <a:rPr lang="en-US" sz="1800" b="0" i="0" u="none" strike="noStrike" noProof="0" dirty="0">
                          <a:solidFill>
                            <a:schemeClr val="tx1"/>
                          </a:solidFill>
                          <a:effectLst/>
                          <a:latin typeface="Tenorite"/>
                        </a:rPr>
                        <a:t>Secondary Data Fields</a:t>
                      </a:r>
                      <a:endParaRPr lang="en-US" dirty="0"/>
                    </a:p>
                  </a:txBody>
                  <a:tcPr marL="288000" anchor="ctr"/>
                </a:tc>
                <a:tc>
                  <a:txBody>
                    <a:bodyPr/>
                    <a:lstStyle/>
                    <a:p>
                      <a:pPr lvl="0" algn="l">
                        <a:buNone/>
                      </a:pPr>
                      <a:r>
                        <a:rPr lang="en-US" sz="1800" b="0" i="0" u="none" strike="noStrike" noProof="0">
                          <a:solidFill>
                            <a:schemeClr val="tx1"/>
                          </a:solidFill>
                          <a:effectLst/>
                          <a:latin typeface="Tenorite"/>
                        </a:rPr>
                        <a:t>2023-2024 timestamp, </a:t>
                      </a:r>
                      <a:r>
                        <a:rPr lang="en-US" sz="1800" b="0" i="0" u="none" strike="noStrike" noProof="0" err="1">
                          <a:solidFill>
                            <a:schemeClr val="tx1"/>
                          </a:solidFill>
                          <a:effectLst/>
                        </a:rPr>
                        <a:t>Hashed_IP</a:t>
                      </a:r>
                      <a:endParaRPr lang="en-US" err="1"/>
                    </a:p>
                  </a:txBody>
                  <a:tcPr anchor="ctr"/>
                </a:tc>
                <a:tc>
                  <a:txBody>
                    <a:bodyPr/>
                    <a:lstStyle/>
                    <a:p>
                      <a:pPr lvl="0" algn="l">
                        <a:buNone/>
                      </a:pPr>
                      <a:r>
                        <a:rPr lang="en-US" sz="1800" b="0" i="0" u="none" strike="noStrike" noProof="0" dirty="0">
                          <a:solidFill>
                            <a:schemeClr val="tx1"/>
                          </a:solidFill>
                          <a:effectLst/>
                          <a:latin typeface="Tenorite"/>
                        </a:rPr>
                        <a:t>Turns in conversation</a:t>
                      </a:r>
                      <a:endParaRPr lang="en-US" dirty="0"/>
                    </a:p>
                  </a:txBody>
                  <a:tcPr anchor="ctr"/>
                </a:tc>
                <a:tc>
                  <a:txBody>
                    <a:bodyPr/>
                    <a:lstStyle/>
                    <a:p>
                      <a:pPr lvl="0" algn="l">
                        <a:buNone/>
                      </a:pPr>
                      <a:endParaRPr lang="en-US" sz="1800" b="0" u="none" strike="noStrike" dirty="0">
                        <a:solidFill>
                          <a:schemeClr val="tx1"/>
                        </a:solidFill>
                        <a:effectLst/>
                      </a:endParaRPr>
                    </a:p>
                  </a:txBody>
                  <a:tcPr anchor="ctr"/>
                </a:tc>
                <a:extLst>
                  <a:ext uri="{0D108BD9-81ED-4DB2-BD59-A6C34878D82A}">
                    <a16:rowId xmlns:a16="http://schemas.microsoft.com/office/drawing/2014/main" val="365120011"/>
                  </a:ext>
                </a:extLst>
              </a:tr>
            </a:tbl>
          </a:graphicData>
        </a:graphic>
      </p:graphicFrame>
      <p:sp>
        <p:nvSpPr>
          <p:cNvPr id="4" name="Slide Number Placeholder 3">
            <a:extLst>
              <a:ext uri="{FF2B5EF4-FFF2-40B4-BE49-F238E27FC236}">
                <a16:creationId xmlns:a16="http://schemas.microsoft.com/office/drawing/2014/main" id="{BFE50FF3-CE3C-DDFB-B8EA-5BA1668A106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a:t>
            </a:fld>
            <a:endParaRPr lang="en-US"/>
          </a:p>
        </p:txBody>
      </p:sp>
    </p:spTree>
    <p:extLst>
      <p:ext uri="{BB962C8B-B14F-4D97-AF65-F5344CB8AC3E}">
        <p14:creationId xmlns:p14="http://schemas.microsoft.com/office/powerpoint/2010/main" val="2323500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265669" y="-129146"/>
            <a:ext cx="7273637" cy="1646555"/>
          </a:xfrm>
        </p:spPr>
        <p:txBody>
          <a:bodyPr>
            <a:normAutofit/>
          </a:bodyPr>
          <a:lstStyle/>
          <a:p>
            <a:r>
              <a:rPr lang="en-US" sz="4200" dirty="0"/>
              <a:t>Problem </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265670" y="1321444"/>
            <a:ext cx="9343393" cy="4207243"/>
          </a:xfrm>
        </p:spPr>
        <p:txBody>
          <a:bodyPr vert="horz" lIns="91440" tIns="45720" rIns="91440" bIns="45720" rtlCol="0" anchor="t">
            <a:noAutofit/>
          </a:bodyPr>
          <a:lstStyle/>
          <a:p>
            <a:pPr marL="0" indent="0">
              <a:buNone/>
            </a:pPr>
            <a:r>
              <a:rPr lang="en-US" sz="2400" b="1" dirty="0"/>
              <a:t>The challenge of Big Data: How do we code and process </a:t>
            </a:r>
            <a:r>
              <a:rPr lang="en-US" sz="2400" b="1" dirty="0" err="1"/>
              <a:t>Wildchat</a:t>
            </a:r>
            <a:r>
              <a:rPr lang="en-US" sz="2400" b="1" dirty="0"/>
              <a:t>?</a:t>
            </a:r>
            <a:endParaRPr lang="en-US" sz="2400" cap="none" dirty="0">
              <a:cs typeface="Calibri"/>
            </a:endParaRPr>
          </a:p>
          <a:p>
            <a:pPr marL="0" indent="0">
              <a:buNone/>
            </a:pPr>
            <a:r>
              <a:rPr lang="en-US" sz="2400" b="1" dirty="0"/>
              <a:t>What is the most interesting but realistic and manageable project idea for this dataset and our two month timeline?</a:t>
            </a:r>
            <a:endParaRPr lang="en-US" sz="2400" dirty="0"/>
          </a:p>
          <a:p>
            <a:endParaRPr lang="en-US" sz="2400" b="1" dirty="0"/>
          </a:p>
          <a:p>
            <a:r>
              <a:rPr lang="en-US" sz="2400" dirty="0">
                <a:cs typeface="Calibri" panose="020F0502020204030204"/>
              </a:rPr>
              <a:t>Scale Down from 1 Million: Focus on 2 types of conversation categories:</a:t>
            </a:r>
          </a:p>
          <a:p>
            <a:pPr lvl="1">
              <a:buFont typeface="Courier New" panose="020B0604020202020204" pitchFamily="34" charset="0"/>
              <a:buChar char="o"/>
            </a:pPr>
            <a:r>
              <a:rPr lang="en-US" sz="2200" dirty="0">
                <a:cs typeface="Calibri" panose="020F0502020204030204"/>
              </a:rPr>
              <a:t>Journalism / Plagiarism</a:t>
            </a:r>
          </a:p>
          <a:p>
            <a:pPr lvl="1">
              <a:buFont typeface="Courier New" panose="020B0604020202020204" pitchFamily="34" charset="0"/>
              <a:buChar char="o"/>
            </a:pPr>
            <a:r>
              <a:rPr lang="en-US" sz="2200" dirty="0">
                <a:cs typeface="Calibri" panose="020F0502020204030204"/>
              </a:rPr>
              <a:t>Programming / Coding</a:t>
            </a:r>
          </a:p>
          <a:p>
            <a:r>
              <a:rPr lang="en-US" sz="2400" dirty="0">
                <a:cs typeface="Calibri" panose="020F0502020204030204"/>
              </a:rPr>
              <a:t>Utilize </a:t>
            </a:r>
            <a:r>
              <a:rPr lang="en-US" sz="2400" dirty="0" err="1">
                <a:cs typeface="Calibri" panose="020F0502020204030204"/>
              </a:rPr>
              <a:t>PySpark's</a:t>
            </a:r>
            <a:r>
              <a:rPr lang="en-US" sz="2400" dirty="0">
                <a:cs typeface="Calibri" panose="020F0502020204030204"/>
              </a:rPr>
              <a:t> parallel processing and pre-process as much as possible especially NLP, to have a smooth and demo friendly UI</a:t>
            </a:r>
            <a:endParaRPr lang="en-US" sz="2400" cap="none" dirty="0">
              <a:cs typeface="Calibri" panose="020F0502020204030204"/>
            </a:endParaRPr>
          </a:p>
          <a:p>
            <a:r>
              <a:rPr lang="en-US" sz="2400" dirty="0">
                <a:cs typeface="Calibri" panose="020F0502020204030204"/>
              </a:rPr>
              <a:t>Can't do everything: Jailbreaking is intriguing but too complicated. Most NLP will take longer than 2 months</a:t>
            </a:r>
            <a:endParaRPr lang="en-US" sz="2400" cap="none" dirty="0">
              <a:cs typeface="Calibri" panose="020F0502020204030204"/>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4</a:t>
            </a:fld>
            <a:endParaRPr lang="en-US"/>
          </a:p>
        </p:txBody>
      </p:sp>
    </p:spTree>
    <p:extLst>
      <p:ext uri="{BB962C8B-B14F-4D97-AF65-F5344CB8AC3E}">
        <p14:creationId xmlns:p14="http://schemas.microsoft.com/office/powerpoint/2010/main" val="412000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typewriter with a piece of paper&#10;&#10;Description automatically generated">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srcRect l="20241" r="20241"/>
          <a:stretch/>
        </p:blipFill>
        <p:spPr>
          <a:xfrm>
            <a:off x="6085840" y="-10159"/>
            <a:ext cx="6116320" cy="6868160"/>
          </a:xfrm>
        </p:spPr>
      </p:pic>
      <p:sp>
        <p:nvSpPr>
          <p:cNvPr id="4" name="Title 3">
            <a:extLst>
              <a:ext uri="{FF2B5EF4-FFF2-40B4-BE49-F238E27FC236}">
                <a16:creationId xmlns:a16="http://schemas.microsoft.com/office/drawing/2014/main" id="{C2CC5C68-0417-C5A0-09A8-00B029316189}"/>
              </a:ext>
            </a:extLst>
          </p:cNvPr>
          <p:cNvSpPr>
            <a:spLocks noGrp="1"/>
          </p:cNvSpPr>
          <p:nvPr>
            <p:ph type="title"/>
          </p:nvPr>
        </p:nvSpPr>
        <p:spPr>
          <a:xfrm>
            <a:off x="1676400" y="57802"/>
            <a:ext cx="5336059" cy="3368819"/>
          </a:xfrm>
        </p:spPr>
        <p:txBody>
          <a:bodyPr>
            <a:normAutofit/>
          </a:bodyPr>
          <a:lstStyle/>
          <a:p>
            <a:r>
              <a:rPr lang="en-US" sz="4000" dirty="0"/>
              <a:t>Journalism – </a:t>
            </a:r>
            <a:br>
              <a:rPr lang="en-US" sz="4000" dirty="0"/>
            </a:br>
            <a:r>
              <a:rPr lang="en-US" sz="4000" dirty="0"/>
              <a:t>From Embellishing articles to Plagiarism</a:t>
            </a:r>
          </a:p>
        </p:txBody>
      </p:sp>
      <p:sp>
        <p:nvSpPr>
          <p:cNvPr id="3" name="Content Placeholder 2">
            <a:extLst>
              <a:ext uri="{FF2B5EF4-FFF2-40B4-BE49-F238E27FC236}">
                <a16:creationId xmlns:a16="http://schemas.microsoft.com/office/drawing/2014/main" id="{BB970267-7D21-A691-D19E-8921C2AD4AD4}"/>
              </a:ext>
            </a:extLst>
          </p:cNvPr>
          <p:cNvSpPr txBox="1">
            <a:spLocks/>
          </p:cNvSpPr>
          <p:nvPr/>
        </p:nvSpPr>
        <p:spPr>
          <a:xfrm>
            <a:off x="1482811" y="3802287"/>
            <a:ext cx="5524812" cy="2309726"/>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noProof="1">
                <a:solidFill>
                  <a:srgbClr val="FFFFFF"/>
                </a:solidFill>
              </a:rPr>
              <a:t>-Reproducing some of the findings of paper "Case Studies of Generative AI's use in Journalism"</a:t>
            </a:r>
            <a:endParaRPr lang="en-US" dirty="0">
              <a:solidFill>
                <a:srgbClr val="FFFFFF"/>
              </a:solidFill>
            </a:endParaRPr>
          </a:p>
          <a:p>
            <a:pPr algn="l"/>
            <a:r>
              <a:rPr lang="en-US" noProof="1">
                <a:solidFill>
                  <a:srgbClr val="FFFFFF"/>
                </a:solidFill>
              </a:rPr>
              <a:t>-Journalists use ChatGPT to find catchy headlines but also to auto-complete articles or even plagiarize articles from another news outlet</a:t>
            </a:r>
            <a:endParaRPr lang="en-US" dirty="0">
              <a:solidFill>
                <a:srgbClr val="FFFFFF"/>
              </a:solidFill>
            </a:endParaRPr>
          </a:p>
        </p:txBody>
      </p:sp>
    </p:spTree>
    <p:extLst>
      <p:ext uri="{BB962C8B-B14F-4D97-AF65-F5344CB8AC3E}">
        <p14:creationId xmlns:p14="http://schemas.microsoft.com/office/powerpoint/2010/main" val="429374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720736" y="405124"/>
            <a:ext cx="6590344" cy="2128368"/>
          </a:xfrm>
        </p:spPr>
        <p:txBody>
          <a:bodyPr anchor="ctr">
            <a:normAutofit/>
          </a:bodyPr>
          <a:lstStyle/>
          <a:p>
            <a:r>
              <a:rPr lang="en-US" dirty="0"/>
              <a:t>Case study: mediterranean newspaper taking things too far?</a:t>
            </a:r>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461317" y="2341466"/>
            <a:ext cx="5799437" cy="4344423"/>
          </a:xfrm>
        </p:spPr>
        <p:txBody>
          <a:bodyPr vert="horz" lIns="91440" tIns="45720" rIns="91440" bIns="45720" rtlCol="0" anchor="t">
            <a:normAutofit/>
          </a:bodyPr>
          <a:lstStyle/>
          <a:p>
            <a:r>
              <a:rPr lang="en-US" dirty="0"/>
              <a:t>Important not to reveal info that could lead to the singular identification of the newspaper or worker</a:t>
            </a:r>
          </a:p>
          <a:p>
            <a:r>
              <a:rPr lang="en-US" dirty="0"/>
              <a:t>Leave it at a </a:t>
            </a:r>
            <a:r>
              <a:rPr lang="en-US" dirty="0">
                <a:ea typeface="+mn-lt"/>
                <a:cs typeface="+mn-lt"/>
              </a:rPr>
              <a:t>smaller Mediterranean country, (probably) one person working at a news outlet used ChatGPT 20+ times over course of the year</a:t>
            </a:r>
          </a:p>
          <a:p>
            <a:pPr lvl="1">
              <a:buFont typeface="Courier New" panose="020B0604020202020204" pitchFamily="34" charset="0"/>
              <a:buChar char="o"/>
            </a:pPr>
            <a:r>
              <a:rPr lang="en-US" dirty="0"/>
              <a:t>For creating a catchy headline</a:t>
            </a:r>
          </a:p>
          <a:p>
            <a:pPr lvl="1">
              <a:buFont typeface="Courier New" panose="020B0604020202020204" pitchFamily="34" charset="0"/>
              <a:buChar char="o"/>
            </a:pPr>
            <a:r>
              <a:rPr lang="en-US" dirty="0"/>
              <a:t>Producing news articles from company press release</a:t>
            </a:r>
          </a:p>
          <a:p>
            <a:pPr lvl="1">
              <a:buFont typeface="Courier New" panose="020B0604020202020204" pitchFamily="34" charset="0"/>
              <a:buChar char="o"/>
            </a:pPr>
            <a:r>
              <a:rPr lang="en-US" dirty="0"/>
              <a:t>Creating articles from scratch using source material</a:t>
            </a:r>
          </a:p>
          <a:p>
            <a:pPr lvl="1">
              <a:buFont typeface="Courier New" panose="020B0604020202020204" pitchFamily="34" charset="0"/>
              <a:buChar char="o"/>
            </a:pPr>
            <a:r>
              <a:rPr lang="en-US" dirty="0"/>
              <a:t>Plagiarize articles from another news outlets and rephrasing to avoid detection</a:t>
            </a:r>
          </a:p>
        </p:txBody>
      </p:sp>
      <p:sp>
        <p:nvSpPr>
          <p:cNvPr id="13" name="Slide Number Placeholder 3">
            <a:extLst>
              <a:ext uri="{FF2B5EF4-FFF2-40B4-BE49-F238E27FC236}">
                <a16:creationId xmlns:a16="http://schemas.microsoft.com/office/drawing/2014/main" id="{38C3B695-AA1C-38CF-D11B-0EB3B6B527DF}"/>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6</a:t>
            </a:fld>
            <a:endParaRPr lang="en-US"/>
          </a:p>
        </p:txBody>
      </p:sp>
      <p:pic>
        <p:nvPicPr>
          <p:cNvPr id="5" name="Picture Placeholder 4" descr="A city with a body of water&#10;&#10;Description automatically generated">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3"/>
          <a:srcRect l="16616" r="16615" b="-1"/>
          <a:stretch/>
        </p:blipFill>
        <p:spPr>
          <a:xfrm>
            <a:off x="6076950" y="10"/>
            <a:ext cx="6115050" cy="6868876"/>
          </a:xfrm>
          <a:noFill/>
        </p:spPr>
      </p:pic>
    </p:spTree>
    <p:extLst>
      <p:ext uri="{BB962C8B-B14F-4D97-AF65-F5344CB8AC3E}">
        <p14:creationId xmlns:p14="http://schemas.microsoft.com/office/powerpoint/2010/main" val="56176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5179541" y="-67499"/>
            <a:ext cx="5463029" cy="3624984"/>
          </a:xfrm>
        </p:spPr>
        <p:txBody>
          <a:bodyPr/>
          <a:lstStyle/>
          <a:p>
            <a:r>
              <a:rPr lang="en-US" dirty="0"/>
              <a:t>Programming / Coding Category</a:t>
            </a:r>
          </a:p>
        </p:txBody>
      </p:sp>
      <p:pic>
        <p:nvPicPr>
          <p:cNvPr id="5" name="Picture Placeholder 4" descr="A logo of a python code&#10;&#10;Description automatically generated">
            <a:extLst>
              <a:ext uri="{FF2B5EF4-FFF2-40B4-BE49-F238E27FC236}">
                <a16:creationId xmlns:a16="http://schemas.microsoft.com/office/drawing/2014/main" id="{EE30546E-D63D-6DD8-4DA7-41DD51A44C2F}"/>
              </a:ext>
            </a:extLst>
          </p:cNvPr>
          <p:cNvPicPr>
            <a:picLocks noGrp="1" noChangeAspect="1"/>
          </p:cNvPicPr>
          <p:nvPr>
            <p:ph type="pic" sz="quarter" idx="11"/>
          </p:nvPr>
        </p:nvPicPr>
        <p:blipFill>
          <a:blip r:embed="rId3"/>
          <a:srcRect l="20381" r="20381"/>
          <a:stretch/>
        </p:blipFill>
        <p:spPr>
          <a:xfrm>
            <a:off x="10297" y="411891"/>
            <a:ext cx="5478163" cy="6157784"/>
          </a:xfrm>
        </p:spPr>
      </p:pic>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5745892" y="3730206"/>
            <a:ext cx="4896677" cy="2309726"/>
          </a:xfrm>
        </p:spPr>
        <p:txBody>
          <a:bodyPr vert="horz" lIns="91440" tIns="45720" rIns="91440" bIns="45720" rtlCol="0" anchor="t">
            <a:normAutofit/>
          </a:bodyPr>
          <a:lstStyle/>
          <a:p>
            <a:r>
              <a:rPr lang="en-US" noProof="1"/>
              <a:t>- Python, HTML, SQL, basically any programming language is found for ChatGPT</a:t>
            </a:r>
          </a:p>
          <a:p>
            <a:r>
              <a:rPr lang="en-US" noProof="1"/>
              <a:t>-Ask to fix syntax, complete code etc.</a:t>
            </a:r>
          </a:p>
        </p:txBody>
      </p:sp>
    </p:spTree>
    <p:extLst>
      <p:ext uri="{BB962C8B-B14F-4D97-AF65-F5344CB8AC3E}">
        <p14:creationId xmlns:p14="http://schemas.microsoft.com/office/powerpoint/2010/main" val="176041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916385" y="374232"/>
            <a:ext cx="5179615" cy="1448747"/>
          </a:xfrm>
        </p:spPr>
        <p:txBody>
          <a:bodyPr anchor="ctr">
            <a:normAutofit/>
          </a:bodyPr>
          <a:lstStyle/>
          <a:p>
            <a:r>
              <a:rPr lang="en-US" dirty="0"/>
              <a:t>DEMO: Our Flask UI and Keyword Search</a:t>
            </a:r>
          </a:p>
        </p:txBody>
      </p:sp>
      <p:sp>
        <p:nvSpPr>
          <p:cNvPr id="3" name="Content Placeholder 2">
            <a:extLst>
              <a:ext uri="{FF2B5EF4-FFF2-40B4-BE49-F238E27FC236}">
                <a16:creationId xmlns:a16="http://schemas.microsoft.com/office/drawing/2014/main" id="{05E26637-007F-EC9E-F644-AAFBA0900F3C}"/>
              </a:ext>
            </a:extLst>
          </p:cNvPr>
          <p:cNvSpPr>
            <a:spLocks noGrp="1"/>
          </p:cNvSpPr>
          <p:nvPr>
            <p:ph sz="quarter" idx="10"/>
          </p:nvPr>
        </p:nvSpPr>
        <p:spPr>
          <a:xfrm>
            <a:off x="914399" y="1733926"/>
            <a:ext cx="5933302" cy="5116720"/>
          </a:xfrm>
        </p:spPr>
        <p:txBody>
          <a:bodyPr vert="horz" lIns="91440" tIns="45720" rIns="91440" bIns="45720" rtlCol="0" anchor="t">
            <a:normAutofit/>
          </a:bodyPr>
          <a:lstStyle/>
          <a:p>
            <a:r>
              <a:rPr lang="en-US" b="1" dirty="0"/>
              <a:t>Search criteria includes:</a:t>
            </a:r>
          </a:p>
          <a:p>
            <a:pPr lvl="1">
              <a:buFont typeface="Courier New" panose="020B0604020202020204" pitchFamily="34" charset="0"/>
              <a:buChar char="o"/>
            </a:pPr>
            <a:r>
              <a:rPr lang="en-US" b="1" dirty="0"/>
              <a:t>Model version (ChatGPT 3.5 or 4.0)</a:t>
            </a:r>
          </a:p>
          <a:p>
            <a:pPr lvl="1">
              <a:buFont typeface="Courier New" panose="020B0604020202020204" pitchFamily="34" charset="0"/>
              <a:buChar char="o"/>
            </a:pPr>
            <a:r>
              <a:rPr lang="en-US" b="1" dirty="0"/>
              <a:t>Country and State if have IP address location</a:t>
            </a:r>
          </a:p>
          <a:p>
            <a:pPr lvl="1">
              <a:buFont typeface="Courier New" panose="020B0604020202020204" pitchFamily="34" charset="0"/>
              <a:buChar char="o"/>
            </a:pPr>
            <a:r>
              <a:rPr lang="en-US" b="1" dirty="0"/>
              <a:t>Minimum and maximum number of turns in the conversation</a:t>
            </a:r>
          </a:p>
          <a:p>
            <a:pPr lvl="1">
              <a:buFont typeface="Courier New" panose="020B0604020202020204" pitchFamily="34" charset="0"/>
              <a:buChar char="o"/>
            </a:pPr>
            <a:r>
              <a:rPr lang="en-US" b="1" dirty="0"/>
              <a:t>Will only return non-toxic conversations with no personal identifying info</a:t>
            </a:r>
          </a:p>
          <a:p>
            <a:r>
              <a:rPr lang="en-US" b="1" dirty="0"/>
              <a:t>Simple keyword search based on term frequency</a:t>
            </a:r>
          </a:p>
          <a:p>
            <a:r>
              <a:rPr lang="en-US" b="1" dirty="0"/>
              <a:t>Try it out – time allowing – we want 2-3 volunteers!</a:t>
            </a:r>
          </a:p>
          <a:p>
            <a:endParaRPr lang="en-US" b="1" dirty="0"/>
          </a:p>
          <a:p>
            <a:r>
              <a:rPr lang="en-US" sz="1400" i="1" dirty="0"/>
              <a:t>Diagram on UI and pipeline</a:t>
            </a: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pic>
        <p:nvPicPr>
          <p:cNvPr id="18" name="Picture Placeholder 17" descr="A person holding a phone&#10;&#10;Description automatically generated">
            <a:extLst>
              <a:ext uri="{FF2B5EF4-FFF2-40B4-BE49-F238E27FC236}">
                <a16:creationId xmlns:a16="http://schemas.microsoft.com/office/drawing/2014/main" id="{1609D79A-E8EF-302E-E8CA-07C644CE0E0F}"/>
              </a:ext>
            </a:extLst>
          </p:cNvPr>
          <p:cNvPicPr>
            <a:picLocks noGrp="1" noChangeAspect="1"/>
          </p:cNvPicPr>
          <p:nvPr>
            <p:ph type="pic" sz="quarter" idx="11"/>
          </p:nvPr>
        </p:nvPicPr>
        <p:blipFill>
          <a:blip r:embed="rId3"/>
          <a:srcRect l="11454" r="29121"/>
          <a:stretch/>
        </p:blipFill>
        <p:spPr>
          <a:xfrm>
            <a:off x="6076950" y="10"/>
            <a:ext cx="6115050" cy="6868876"/>
          </a:xfrm>
          <a:noFill/>
        </p:spPr>
      </p:pic>
    </p:spTree>
    <p:extLst>
      <p:ext uri="{BB962C8B-B14F-4D97-AF65-F5344CB8AC3E}">
        <p14:creationId xmlns:p14="http://schemas.microsoft.com/office/powerpoint/2010/main" val="151744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5803191" y="-758613"/>
            <a:ext cx="5057104" cy="3624984"/>
          </a:xfrm>
        </p:spPr>
        <p:txBody>
          <a:bodyPr/>
          <a:lstStyle/>
          <a:p>
            <a:r>
              <a:rPr lang="en-US"/>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5803190" y="3040286"/>
            <a:ext cx="5057103" cy="2519363"/>
          </a:xfrm>
        </p:spPr>
        <p:txBody>
          <a:bodyPr vert="horz" lIns="91440" tIns="45720" rIns="91440" bIns="45720" rtlCol="0" anchor="t">
            <a:normAutofit/>
          </a:bodyPr>
          <a:lstStyle/>
          <a:p>
            <a:r>
              <a:rPr lang="en-US"/>
              <a:t>Question and Answer session:</a:t>
            </a:r>
          </a:p>
          <a:p>
            <a:r>
              <a:rPr lang="en-US"/>
              <a:t> Feel free to ask anything or email:</a:t>
            </a:r>
          </a:p>
          <a:p>
            <a:r>
              <a:rPr lang="en-US">
                <a:hlinkClick r:id="rId5"/>
              </a:rPr>
              <a:t>leung.jaso@northeastern.edu</a:t>
            </a:r>
            <a:r>
              <a:rPr lang="en-US"/>
              <a:t>  </a:t>
            </a:r>
          </a:p>
          <a:p>
            <a:r>
              <a:rPr lang="en-US">
                <a:hlinkClick r:id="rId6"/>
              </a:rPr>
              <a:t>giri.sha@northeastern.edu</a:t>
            </a:r>
          </a:p>
          <a:p>
            <a:endParaRPr lang="en-US"/>
          </a:p>
          <a:p>
            <a:r>
              <a:rPr lang="en-US">
                <a:ea typeface="+mn-lt"/>
                <a:cs typeface="+mn-lt"/>
                <a:hlinkClick r:id="rId7"/>
              </a:rPr>
              <a:t>https://github.com/sharan0276/WILDCHAT</a:t>
            </a:r>
            <a:endParaRPr lang="en-US">
              <a:ea typeface="+mn-lt"/>
              <a:cs typeface="+mn-lt"/>
            </a:endParaRPr>
          </a:p>
          <a:p>
            <a:endParaRPr lang="en-US"/>
          </a:p>
        </p:txBody>
      </p:sp>
    </p:spTree>
    <p:extLst>
      <p:ext uri="{BB962C8B-B14F-4D97-AF65-F5344CB8AC3E}">
        <p14:creationId xmlns:p14="http://schemas.microsoft.com/office/powerpoint/2010/main" val="76993264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8EFD9E-464D-4A64-8503-21EC0260155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7B53FD5-8F3E-4406-8404-9F78B5E6376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B133F63F-9110-40E7-9727-485934F4150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9</Slides>
  <Notes>9</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Custom</vt:lpstr>
      <vt:lpstr>Surveying 1 million diverse Wildchat conversations: In the Wild use cases of ChatGPT</vt:lpstr>
      <vt:lpstr>About us</vt:lpstr>
      <vt:lpstr>What is the Wildchat Dataset?</vt:lpstr>
      <vt:lpstr>Problem </vt:lpstr>
      <vt:lpstr>Journalism –  From Embellishing articles to Plagiarism</vt:lpstr>
      <vt:lpstr>Case study: mediterranean newspaper taking things too far?</vt:lpstr>
      <vt:lpstr>Programming / Coding Category</vt:lpstr>
      <vt:lpstr>DEMO: Our Flask UI and Keyword Search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360</cp:revision>
  <dcterms:created xsi:type="dcterms:W3CDTF">2024-11-23T20:23:12Z</dcterms:created>
  <dcterms:modified xsi:type="dcterms:W3CDTF">2024-11-25T07:07:34Z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